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3" r:id="rId5"/>
    <p:sldId id="260" r:id="rId6"/>
    <p:sldId id="261" r:id="rId7"/>
    <p:sldId id="274" r:id="rId8"/>
    <p:sldId id="269" r:id="rId9"/>
    <p:sldId id="270" r:id="rId10"/>
    <p:sldId id="271" r:id="rId11"/>
    <p:sldId id="267" r:id="rId12"/>
    <p:sldId id="272" r:id="rId13"/>
    <p:sldId id="275" r:id="rId14"/>
    <p:sldId id="264" r:id="rId15"/>
    <p:sldId id="262" r:id="rId16"/>
    <p:sldId id="265" r:id="rId17"/>
    <p:sldId id="263" r:id="rId18"/>
    <p:sldId id="266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3436" autoAdjust="0"/>
  </p:normalViewPr>
  <p:slideViewPr>
    <p:cSldViewPr snapToGrid="0">
      <p:cViewPr>
        <p:scale>
          <a:sx n="66" d="100"/>
          <a:sy n="66" d="100"/>
        </p:scale>
        <p:origin x="133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Jmeno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Škola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Město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Název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Soutěžní obor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Dobrý den vážení diváci dovolte mi abych se vám představil </a:t>
            </a:r>
            <a:r>
              <a:rPr lang="cs-CZ" dirty="0" err="1"/>
              <a:t>me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je Jaroslav </a:t>
            </a:r>
            <a:r>
              <a:rPr lang="cs-CZ" dirty="0" err="1"/>
              <a:t>němec</a:t>
            </a:r>
            <a:r>
              <a:rPr lang="cs-CZ" dirty="0"/>
              <a:t>. Studuji </a:t>
            </a:r>
            <a:r>
              <a:rPr lang="cs-CZ" dirty="0" err="1"/>
              <a:t>ssakhk</a:t>
            </a:r>
            <a:r>
              <a:rPr lang="cs-CZ" dirty="0"/>
              <a:t> v </a:t>
            </a:r>
            <a:r>
              <a:rPr lang="cs-CZ" dirty="0" err="1"/>
              <a:t>hradci</a:t>
            </a:r>
            <a:r>
              <a:rPr lang="cs-CZ" dirty="0"/>
              <a:t> králové. Připravil jsem si pro vás práci s názvem </a:t>
            </a:r>
            <a:r>
              <a:rPr lang="cs-CZ" dirty="0" err="1"/>
              <a:t>coopmaster</a:t>
            </a:r>
            <a:r>
              <a:rPr lang="cs-CZ" dirty="0"/>
              <a:t> systém pro řízení a automatizaci kurníku a soutěžím v oboru č 18 Informatika.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714F-54C6-F8E1-EE02-EFD12312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C6FB5-46E6-9A28-5B48-FDA357D02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B1CC-723D-90F5-BFE3-419537E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9189-8244-1665-683B-E4D44CF44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43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dirty="0"/>
              <a:t>Nyní si ukážeme živé ukázky prototypu dvířek, váhy a funkčního grafického rozhraní.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Dvířka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Jedná se o prototyp dvířek. Dvířka jsou vlastní </a:t>
            </a:r>
            <a:r>
              <a:rPr lang="cs-CZ" dirty="0" err="1"/>
              <a:t>hliniková</a:t>
            </a:r>
            <a:r>
              <a:rPr lang="cs-CZ" dirty="0"/>
              <a:t> konstrukce. Je zde použit táhlový motor, jehož smysl pohybů je řízen </a:t>
            </a:r>
            <a:r>
              <a:rPr lang="cs-CZ" dirty="0" err="1"/>
              <a:t>arduinem</a:t>
            </a:r>
            <a:r>
              <a:rPr lang="cs-CZ" dirty="0"/>
              <a:t> umístěným v rozvaděči.</a:t>
            </a:r>
          </a:p>
          <a:p>
            <a:pPr marL="171450" lvl="0" indent="-171450">
              <a:buFontTx/>
              <a:buChar char="-"/>
            </a:pPr>
            <a:r>
              <a:rPr lang="cs-CZ" dirty="0"/>
              <a:t>Váha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Váha je používána právě pro získávání informací o sedící slepici a vejcích. Je vlastní plechové konstrukce.  Konstrukce je na míru dělaná pro hnízda, která máme u nás v kurníku. Pro vážení je použit tenzometrický senzor se jmenovitou hmotností do 20 kg. Mozkem váhy je </a:t>
            </a:r>
            <a:r>
              <a:rPr lang="cs-CZ" dirty="0" err="1"/>
              <a:t>arduino</a:t>
            </a:r>
            <a:r>
              <a:rPr lang="cs-CZ" dirty="0"/>
              <a:t> nano v krabičce vedle.</a:t>
            </a:r>
          </a:p>
          <a:p>
            <a:pPr marL="171450" lvl="0" indent="-171450">
              <a:buFontTx/>
              <a:buChar char="-"/>
            </a:pP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Popsat na telefonu od shora až dolů co tam je + že díky této mobilní </a:t>
            </a:r>
            <a:r>
              <a:rPr lang="cs-CZ" dirty="0" err="1"/>
              <a:t>apce</a:t>
            </a:r>
            <a:r>
              <a:rPr lang="cs-CZ" dirty="0"/>
              <a:t>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assistanta</a:t>
            </a:r>
            <a:r>
              <a:rPr lang="cs-CZ" dirty="0"/>
              <a:t> posíláme notifikace chovateli</a:t>
            </a:r>
          </a:p>
          <a:p>
            <a:pPr marL="628650" lvl="1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A </a:t>
            </a:r>
            <a:r>
              <a:rPr lang="cs-CZ" dirty="0" err="1"/>
              <a:t>nýní</a:t>
            </a:r>
            <a:r>
              <a:rPr lang="cs-CZ" dirty="0"/>
              <a:t> si povíme o úspěších, které se povedlo zvládnout. Hlavním úspěchem je že se projekt povedlo stihnout dokončit a je již nasazen v testovacím provozu, kde až na pár maličkostí běží perfektně. Mimo jiné se systém zalíbil i babičce a začíná se s ním pomalu seznamovat. Bonus je to, že kvůli internetovému připojení v kurníku, jsem musel instalovat wifi </a:t>
            </a:r>
            <a:r>
              <a:rPr lang="cs-CZ" dirty="0" err="1"/>
              <a:t>extender</a:t>
            </a:r>
            <a:r>
              <a:rPr lang="cs-CZ" dirty="0"/>
              <a:t> a zároveň se tím připojení rozšířilo i do dílny kde to na oplátku ocení zase děda. Úspěchem je také to že se zvýšila bezpečnost ve výběhu, protože když se občas v minulosti nějaká slepice </a:t>
            </a:r>
            <a:r>
              <a:rPr lang="cs-CZ" dirty="0" err="1"/>
              <a:t>stratila</a:t>
            </a:r>
            <a:r>
              <a:rPr lang="cs-CZ" dirty="0"/>
              <a:t> nevěděli jsme kdo za to může a nyní budeme mít kamerový záznam, který viníka </a:t>
            </a:r>
            <a:r>
              <a:rPr lang="cs-CZ" dirty="0" err="1"/>
              <a:t>odhalý</a:t>
            </a:r>
            <a:r>
              <a:rPr lang="cs-CZ" dirty="0"/>
              <a:t>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Výzvy pro finální nasazení. Budou hlavně redukce nákladů na provoz a realizaci. Dalším důležitým faktorem je životnost komponent, což je důležité například v agresivním prostředí </a:t>
            </a:r>
            <a:r>
              <a:rPr lang="cs-CZ" dirty="0" err="1"/>
              <a:t>kurníku,kde</a:t>
            </a:r>
            <a:r>
              <a:rPr lang="cs-CZ" dirty="0"/>
              <a:t> je vysoká vlhkost. Pro nasazení bude také potřeba vyřešit finální design dvířek.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Myslím si že by bylo dobré </a:t>
            </a:r>
            <a:r>
              <a:rPr lang="cs-CZ" dirty="0" err="1"/>
              <a:t>předesignovat</a:t>
            </a:r>
            <a:r>
              <a:rPr lang="cs-CZ" dirty="0"/>
              <a:t> váhu a vylepšit </a:t>
            </a:r>
            <a:r>
              <a:rPr lang="cs-CZ" dirty="0" err="1"/>
              <a:t>jeji</a:t>
            </a:r>
            <a:r>
              <a:rPr lang="cs-CZ" dirty="0"/>
              <a:t> konstrukci protože je poněkud vratká a zdá se mi že se na ní slepicím moc nechce. 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Zajímavá funkcionalita která by posloužila optimalizaci chovu je sledování a tvorba statistik pro každou slepici zvlášť. Dalo by se tak zjistit jak moc která slepice snáší.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Pro případ že by vypadla hlavní logika systému nebo bych jej chtěl provozovat v menším měřítku, bych chtěl implementovat automatické ovládání dvířek na základě dat ze služeb třetích stran.</a:t>
            </a:r>
          </a:p>
          <a:p>
            <a:endParaRPr lang="cs-CZ" dirty="0"/>
          </a:p>
          <a:p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REKAPITULACE</a:t>
            </a:r>
            <a:r>
              <a:rPr lang="cs-CZ" dirty="0"/>
              <a:t> /  </a:t>
            </a:r>
          </a:p>
          <a:p>
            <a:pPr marL="171450" indent="-171450">
              <a:buFontTx/>
              <a:buChar char="-"/>
            </a:pPr>
            <a:r>
              <a:rPr lang="cs-CZ" dirty="0"/>
              <a:t>Dozvěděli jsme se co je to </a:t>
            </a: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Proč v </a:t>
            </a:r>
            <a:r>
              <a:rPr lang="cs-CZ" dirty="0" err="1"/>
              <a:t>znik</a:t>
            </a:r>
            <a:r>
              <a:rPr lang="cs-CZ" dirty="0"/>
              <a:t> a co nabízí</a:t>
            </a:r>
          </a:p>
          <a:p>
            <a:pPr marL="171450" indent="-171450">
              <a:buFontTx/>
              <a:buChar char="-"/>
            </a:pPr>
            <a:r>
              <a:rPr lang="cs-CZ" dirty="0"/>
              <a:t>A řekli jsme si čím je možné projekt nadále obohacovat.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Závěrem bych chtěl </a:t>
            </a:r>
            <a:r>
              <a:rPr lang="cs-CZ" dirty="0" err="1"/>
              <a:t>jestě</a:t>
            </a:r>
            <a:r>
              <a:rPr lang="cs-CZ" dirty="0"/>
              <a:t> poděkovat svému konzultantovi panu Ing. Davidu Podzimkovi a své babičce za to že propůjčila svůj chov do služeb </a:t>
            </a:r>
            <a:r>
              <a:rPr lang="cs-CZ" dirty="0" err="1"/>
              <a:t>vědecko</a:t>
            </a:r>
            <a:r>
              <a:rPr lang="cs-CZ" dirty="0"/>
              <a:t> technické revoluce.</a:t>
            </a:r>
          </a:p>
          <a:p>
            <a:r>
              <a:rPr lang="cs-CZ" dirty="0"/>
              <a:t>Vám děkuji za pozornost a přeji hezký den. </a:t>
            </a:r>
          </a:p>
          <a:p>
            <a:endParaRPr lang="cs-CZ" dirty="0"/>
          </a:p>
          <a:p>
            <a:endParaRPr lang="cs-CZ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Proč právě tento projekt</a:t>
            </a:r>
          </a:p>
          <a:p>
            <a:pPr marL="171450" indent="-171450">
              <a:buFontTx/>
              <a:buChar char="-"/>
            </a:pPr>
            <a:r>
              <a:rPr lang="cs-CZ" dirty="0"/>
              <a:t>Jak systém ve zkratce funguje</a:t>
            </a:r>
          </a:p>
          <a:p>
            <a:pPr marL="171450" indent="-171450">
              <a:buFontTx/>
              <a:buChar char="-"/>
            </a:pPr>
            <a:r>
              <a:rPr lang="cs-CZ" dirty="0"/>
              <a:t>Jeho Hlavní funkcionalita 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Následuje živá ukázka (dvířka, váha,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)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shrnutí úspěchů a toho co je potřeba ještě dotáhnout k dokonalosti</a:t>
            </a:r>
          </a:p>
          <a:p>
            <a:pPr marL="171450" indent="-171450">
              <a:buFontTx/>
              <a:buChar char="-"/>
            </a:pPr>
            <a:r>
              <a:rPr lang="cs-CZ" dirty="0"/>
              <a:t>Před závěrem představení dalších možných funkcí aplikace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Během prezentace si řekneme proč jsem si vybral právě tento projekt.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Popíšeme si co umí a jaké technologie jsme použili. </a:t>
            </a:r>
          </a:p>
          <a:p>
            <a:pPr marL="171450" indent="-171450">
              <a:buFontTx/>
              <a:buChar char="-"/>
            </a:pPr>
            <a:r>
              <a:rPr lang="cs-CZ" dirty="0"/>
              <a:t>Bude následovat živá ukázka.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pohovořím o tom jakých úspěchů jsem v projektu dosáhl a jakým výzvám ještě čelím.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Nakonec si povíme čím by se dal projekt vylepšit do budoucna.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Protože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r>
              <a:rPr lang="cs-CZ" dirty="0"/>
              <a:t> o které se občas musím starat  </a:t>
            </a:r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448D-26C2-37B6-0FE8-E23FACED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8F9E-9904-AE7C-08E8-A2C7CE29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1D5E9-C56C-A11C-897D-98D1287CC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Mojí hlavní motivací jako každého správného programátora byla moje lenost. Babička je totiž vášnivou chovatelkou slepic, ale když jede v létě na dovolenou k moři, stávám se já tím kdo se musí starat o její chov. Protože jsem mimo jiné vášnivým kutilem, rozhodl jsem se proto navrhnout a zrealizovat systém pro automatizaci každodenních činností okolo chovu. A tak vznikl projekt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Cílem bylo abych z pohodlí domova mohl dálkově ovládat dvířka a světlo. To byly moje hlavní zájmy. Abych nemusel chov jezdit kontrolovat vůbec potřebuji aby mě systém automaticky informoval i o hrozbách jako je například pes. Dále potřebuji aby systém automaticky monitoroval kurník a to konkrétně počet slepic které se v něm nachází, protože tuto informaci potřebuji k tomu, abych mohl bezpečně večer zavřít kurník a žádná slepice nezůstala venku.</a:t>
            </a:r>
          </a:p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B0BD-B73C-5955-9700-5E7927511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937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57F0-F939-ABAC-88F6-E69DF28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5A1F1-4612-5D33-0ED6-FDA39F189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75F2C-8D3D-3074-9B2C-B617BFD8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Snesené vejce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Sedící slepice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Teplota a vlhkost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AI rozpoznává vetřelce + notifikace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Bezpečně zavřeme </a:t>
            </a:r>
            <a:r>
              <a:rPr lang="cs-CZ" sz="2400" dirty="0" err="1"/>
              <a:t>diky</a:t>
            </a:r>
            <a:r>
              <a:rPr lang="cs-CZ" sz="2400" dirty="0"/>
              <a:t> AI </a:t>
            </a:r>
            <a:r>
              <a:rPr lang="cs-CZ" sz="2400" dirty="0" err="1"/>
              <a:t>počitani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GUI</a:t>
            </a:r>
            <a:r>
              <a:rPr lang="cs-CZ" sz="2400" dirty="0"/>
              <a:t> v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Assistantu</a:t>
            </a:r>
            <a:r>
              <a:rPr lang="cs-CZ" sz="2400" dirty="0"/>
              <a:t> přístupné odkudkoli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A teď si povíme co se nám doopravdy v projektu podařilo zrealizovat.</a:t>
            </a:r>
          </a:p>
          <a:p>
            <a:r>
              <a:rPr lang="cs-CZ" sz="2400" dirty="0"/>
              <a:t>Systém dokáže rozpoznat zda slepice sedí na vejcích případně je schopen zjistit i kolik vajec bylo </a:t>
            </a:r>
            <a:r>
              <a:rPr lang="cs-CZ" sz="2400" dirty="0" err="1"/>
              <a:t>snešeno</a:t>
            </a:r>
            <a:r>
              <a:rPr lang="cs-CZ" sz="2400" dirty="0"/>
              <a:t>. Dále monitorujeme teplotu a vlhkost v kurníku. Což je důležité hlavně v zimě. Díky umělé inteligenci je systém schopný rozpoznat vetřelce ve výběhu jako třeba psa a poslat chovateli notifikaci do telefonu. Umělá inteligence nám také umožňuje automatizovat bezpečné zavírání dvířek díky schopnosti spočítat v slepice v obraze kamery, která zabírá celý kurník. Celý systém má grafické rozhraní implementované pomocí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Assistanta</a:t>
            </a:r>
            <a:r>
              <a:rPr lang="cs-CZ" sz="2400" dirty="0"/>
              <a:t> a toto rozhraní je přístupné odkudkoli z internetu.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0D2-16F6-88E9-76A3-61BF552B4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793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1" u="none" dirty="0"/>
              <a:t>Popsat a </a:t>
            </a:r>
            <a:r>
              <a:rPr lang="cs-CZ" sz="1200" b="1" u="none" dirty="0" err="1"/>
              <a:t>ukazat</a:t>
            </a:r>
            <a:r>
              <a:rPr lang="cs-CZ" sz="1200" b="1" u="none" dirty="0"/>
              <a:t> </a:t>
            </a:r>
            <a:r>
              <a:rPr lang="cs-CZ" sz="1200" b="1" u="none" dirty="0" err="1"/>
              <a:t>jednotlive</a:t>
            </a:r>
            <a:r>
              <a:rPr lang="cs-CZ" sz="1200" b="1" u="none" dirty="0"/>
              <a:t> komponenty</a:t>
            </a:r>
          </a:p>
          <a:p>
            <a:endParaRPr lang="cs-CZ" sz="1200" b="1" u="none" dirty="0"/>
          </a:p>
          <a:p>
            <a:r>
              <a:rPr lang="cs-CZ" sz="1200" b="1" u="none" dirty="0"/>
              <a:t>JAK jsem je </a:t>
            </a:r>
            <a:r>
              <a:rPr lang="cs-CZ" sz="1200" b="1" u="none" dirty="0" err="1"/>
              <a:t>vyrabel</a:t>
            </a:r>
            <a:endParaRPr lang="cs-CZ" sz="1200" b="1" u="non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0" y="1253331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9" y="1253331"/>
            <a:ext cx="3587635" cy="477839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14570" y="753867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ve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338264" y="7550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Dvířka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43"/>
          <a:stretch/>
        </p:blipFill>
        <p:spPr>
          <a:xfrm>
            <a:off x="1334978" y="293255"/>
            <a:ext cx="9522043" cy="522786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9093BCE-E3E4-E123-5A8C-1C9A5D6347F7}"/>
              </a:ext>
            </a:extLst>
          </p:cNvPr>
          <p:cNvSpPr txBox="1">
            <a:spLocks/>
          </p:cNvSpPr>
          <p:nvPr/>
        </p:nvSpPr>
        <p:spPr>
          <a:xfrm>
            <a:off x="4120598" y="5521124"/>
            <a:ext cx="3950801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Reálné </a:t>
            </a:r>
            <a:r>
              <a:rPr lang="cs-CZ" dirty="0" err="1"/>
              <a:t>uživatelké</a:t>
            </a:r>
            <a:r>
              <a:rPr lang="cs-CZ" dirty="0"/>
              <a:t> rozhraní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4771-2F60-F9C8-ED76-478474D2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4DC4D075-F447-696F-FFBE-71931BD7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F6433-E55F-C8A9-728E-7CC2130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7"/>
          <a:stretch/>
        </p:blipFill>
        <p:spPr>
          <a:xfrm>
            <a:off x="1853095" y="277792"/>
            <a:ext cx="8485810" cy="5083711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F39CC40-40C3-7207-D224-979599B740F0}"/>
              </a:ext>
            </a:extLst>
          </p:cNvPr>
          <p:cNvSpPr txBox="1">
            <a:spLocks/>
          </p:cNvSpPr>
          <p:nvPr/>
        </p:nvSpPr>
        <p:spPr>
          <a:xfrm>
            <a:off x="4120599" y="5503346"/>
            <a:ext cx="3950801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Pes </a:t>
            </a:r>
            <a:r>
              <a:rPr lang="cs-CZ" dirty="0" err="1"/>
              <a:t>zdetekován</a:t>
            </a:r>
            <a:r>
              <a:rPr lang="cs-CZ" dirty="0"/>
              <a:t> ve výběhu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21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Dokončený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70298" cy="3811588"/>
          </a:xfrm>
        </p:spPr>
        <p:txBody>
          <a:bodyPr>
            <a:normAutofit/>
          </a:bodyPr>
          <a:lstStyle/>
          <a:p>
            <a:endParaRPr lang="cs-CZ" sz="2000" dirty="0"/>
          </a:p>
          <a:p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r>
              <a:rPr lang="en-GB" sz="3200" dirty="0" err="1"/>
              <a:t>nemec.jaroslav@ssakhk.cz</a:t>
            </a:r>
            <a:endParaRPr lang="en-GB" sz="320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Živá ukázka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Výzvy a úspěchy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bude umět?</a:t>
            </a:r>
          </a:p>
          <a:p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Monitorování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E04D-AD7A-F653-D4FD-2A307675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6320F-C9AE-5BD9-4628-1D51A79C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C05FDC-C7FB-973A-33E6-A3035FAD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939"/>
            <a:ext cx="5181600" cy="1325562"/>
          </a:xfrm>
        </p:spPr>
        <p:txBody>
          <a:bodyPr/>
          <a:lstStyle/>
          <a:p>
            <a:r>
              <a:rPr lang="cs-CZ" dirty="0"/>
              <a:t>Moje lenost</a:t>
            </a:r>
          </a:p>
          <a:p>
            <a:r>
              <a:rPr lang="cs-CZ" dirty="0"/>
              <a:t>Kutil programátor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887C6B7-56CA-A52D-7CBA-6C8AEC7E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A6981-AD4D-97E8-480D-9AE3A522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367C-F237-56B4-6044-747C0CBB58EF}"/>
              </a:ext>
            </a:extLst>
          </p:cNvPr>
          <p:cNvSpPr txBox="1">
            <a:spLocks/>
          </p:cNvSpPr>
          <p:nvPr/>
        </p:nvSpPr>
        <p:spPr>
          <a:xfrm>
            <a:off x="838200" y="3474216"/>
            <a:ext cx="5334000" cy="261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Automatické ovládání dvířek</a:t>
            </a:r>
          </a:p>
          <a:p>
            <a:r>
              <a:rPr lang="cs-CZ" dirty="0"/>
              <a:t>Automatické svícení</a:t>
            </a:r>
          </a:p>
          <a:p>
            <a:r>
              <a:rPr lang="cs-CZ" dirty="0"/>
              <a:t>Detekce vetřelců</a:t>
            </a:r>
          </a:p>
          <a:p>
            <a:r>
              <a:rPr lang="cs-CZ" dirty="0"/>
              <a:t>Monitorování kurníku</a:t>
            </a:r>
          </a:p>
          <a:p>
            <a:r>
              <a:rPr lang="cs-CZ" dirty="0"/>
              <a:t>Vzdálený přístup</a:t>
            </a:r>
          </a:p>
          <a:p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375ED7E-834D-1101-EF29-45FF34434059}"/>
              </a:ext>
            </a:extLst>
          </p:cNvPr>
          <p:cNvSpPr txBox="1">
            <a:spLocks/>
          </p:cNvSpPr>
          <p:nvPr/>
        </p:nvSpPr>
        <p:spPr>
          <a:xfrm>
            <a:off x="838200" y="2750821"/>
            <a:ext cx="10515600" cy="76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</a:t>
            </a:r>
          </a:p>
        </p:txBody>
      </p:sp>
    </p:spTree>
    <p:extLst>
      <p:ext uri="{BB962C8B-B14F-4D97-AF65-F5344CB8AC3E}">
        <p14:creationId xmlns:p14="http://schemas.microsoft.com/office/powerpoint/2010/main" val="1560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F6CC4-2D3B-AD40-636C-322069D2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687182-9D16-F534-B6A7-F13952AF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3980C8-5453-57D8-2A81-F807BE45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BA0DC76-45D6-5E3A-6A86-E5017F0B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32631-E728-A67B-A5E1-2D600327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92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3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028253" y="2000021"/>
            <a:ext cx="3163747" cy="40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Přívod 230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Ethernet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Arduino</a:t>
            </a:r>
            <a:r>
              <a:rPr lang="cs-CZ" altLang="en-US" dirty="0"/>
              <a:t> Nano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78" y="1497854"/>
            <a:ext cx="5147887" cy="358915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41935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6517" y="50870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8089484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1426</TotalTime>
  <Words>1824</Words>
  <Application>Microsoft Office PowerPoint</Application>
  <PresentationFormat>Širokoúhlá obrazovka</PresentationFormat>
  <Paragraphs>294</Paragraphs>
  <Slides>18</Slides>
  <Notes>18</Notes>
  <HiddenSlides>4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Motivace</vt:lpstr>
      <vt:lpstr>Jak funguje?</vt:lpstr>
      <vt:lpstr>Co umí?</vt:lpstr>
      <vt:lpstr>Co umí?</vt:lpstr>
      <vt:lpstr>Prezentace aplikace PowerPoint</vt:lpstr>
      <vt:lpstr>Prezentace aplikace PowerPoint</vt:lpstr>
      <vt:lpstr>Prezentace aplikace PowerPoint</vt:lpstr>
      <vt:lpstr>Co dále umí?</vt:lpstr>
      <vt:lpstr>Prezentace aplikace PowerPoint</vt:lpstr>
      <vt:lpstr>Prezentace aplikace PowerPoint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15</cp:revision>
  <dcterms:created xsi:type="dcterms:W3CDTF">2020-03-21T20:56:17Z</dcterms:created>
  <dcterms:modified xsi:type="dcterms:W3CDTF">2025-02-15T22:13:25Z</dcterms:modified>
</cp:coreProperties>
</file>